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7" r:id="rId2"/>
    <p:sldId id="268" r:id="rId3"/>
    <p:sldId id="269" r:id="rId4"/>
    <p:sldId id="287" r:id="rId5"/>
    <p:sldId id="290" r:id="rId6"/>
    <p:sldId id="291" r:id="rId7"/>
    <p:sldId id="272" r:id="rId8"/>
    <p:sldId id="275" r:id="rId9"/>
    <p:sldId id="276" r:id="rId10"/>
    <p:sldId id="282" r:id="rId11"/>
    <p:sldId id="284" r:id="rId12"/>
    <p:sldId id="283" r:id="rId13"/>
    <p:sldId id="273" r:id="rId14"/>
    <p:sldId id="277" r:id="rId15"/>
    <p:sldId id="278" r:id="rId16"/>
    <p:sldId id="279" r:id="rId17"/>
    <p:sldId id="280" r:id="rId18"/>
    <p:sldId id="285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awla Al Mheiri" initials="KAM" lastIdx="3" clrIdx="0">
    <p:extLst>
      <p:ext uri="{19B8F6BF-5375-455C-9EA6-DF929625EA0E}">
        <p15:presenceInfo xmlns:p15="http://schemas.microsoft.com/office/powerpoint/2012/main" userId="S-1-5-21-1269000686-2003822997-3531399148-75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9F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4632"/>
  </p:normalViewPr>
  <p:slideViewPr>
    <p:cSldViewPr snapToGrid="0">
      <p:cViewPr varScale="1">
        <p:scale>
          <a:sx n="61" d="100"/>
          <a:sy n="61" d="100"/>
        </p:scale>
        <p:origin x="111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uni Ranasinghe" userId="ad860f31-13d4-4663-af2d-219258eb510b" providerId="ADAL" clId="{8CDE8621-3E57-455A-9927-87C1DEA3A532}"/>
    <pc:docChg chg="custSel modSld">
      <pc:chgData name="Kasuni Ranasinghe" userId="ad860f31-13d4-4663-af2d-219258eb510b" providerId="ADAL" clId="{8CDE8621-3E57-455A-9927-87C1DEA3A532}" dt="2024-10-20T06:27:43.896" v="67" actId="20577"/>
      <pc:docMkLst>
        <pc:docMk/>
      </pc:docMkLst>
      <pc:sldChg chg="modSp mod">
        <pc:chgData name="Kasuni Ranasinghe" userId="ad860f31-13d4-4663-af2d-219258eb510b" providerId="ADAL" clId="{8CDE8621-3E57-455A-9927-87C1DEA3A532}" dt="2024-10-20T06:26:46.329" v="32" actId="20577"/>
        <pc:sldMkLst>
          <pc:docMk/>
          <pc:sldMk cId="360118362" sldId="272"/>
        </pc:sldMkLst>
        <pc:spChg chg="mod">
          <ac:chgData name="Kasuni Ranasinghe" userId="ad860f31-13d4-4663-af2d-219258eb510b" providerId="ADAL" clId="{8CDE8621-3E57-455A-9927-87C1DEA3A532}" dt="2024-10-20T06:26:46.329" v="32" actId="20577"/>
          <ac:spMkLst>
            <pc:docMk/>
            <pc:sldMk cId="360118362" sldId="272"/>
            <ac:spMk id="2" creationId="{00000000-0000-0000-0000-000000000000}"/>
          </ac:spMkLst>
        </pc:spChg>
      </pc:sldChg>
      <pc:sldChg chg="modSp mod">
        <pc:chgData name="Kasuni Ranasinghe" userId="ad860f31-13d4-4663-af2d-219258eb510b" providerId="ADAL" clId="{8CDE8621-3E57-455A-9927-87C1DEA3A532}" dt="2024-10-20T06:27:32.637" v="65" actId="20577"/>
        <pc:sldMkLst>
          <pc:docMk/>
          <pc:sldMk cId="2633114098" sldId="273"/>
        </pc:sldMkLst>
        <pc:spChg chg="mod">
          <ac:chgData name="Kasuni Ranasinghe" userId="ad860f31-13d4-4663-af2d-219258eb510b" providerId="ADAL" clId="{8CDE8621-3E57-455A-9927-87C1DEA3A532}" dt="2024-10-20T06:27:32.637" v="65" actId="20577"/>
          <ac:spMkLst>
            <pc:docMk/>
            <pc:sldMk cId="2633114098" sldId="273"/>
            <ac:spMk id="2" creationId="{00000000-0000-0000-0000-000000000000}"/>
          </ac:spMkLst>
        </pc:spChg>
      </pc:sldChg>
      <pc:sldChg chg="modSp mod">
        <pc:chgData name="Kasuni Ranasinghe" userId="ad860f31-13d4-4663-af2d-219258eb510b" providerId="ADAL" clId="{8CDE8621-3E57-455A-9927-87C1DEA3A532}" dt="2024-10-20T06:26:58.379" v="50" actId="20577"/>
        <pc:sldMkLst>
          <pc:docMk/>
          <pc:sldMk cId="4165616860" sldId="275"/>
        </pc:sldMkLst>
        <pc:spChg chg="mod">
          <ac:chgData name="Kasuni Ranasinghe" userId="ad860f31-13d4-4663-af2d-219258eb510b" providerId="ADAL" clId="{8CDE8621-3E57-455A-9927-87C1DEA3A532}" dt="2024-10-20T06:26:58.379" v="50" actId="20577"/>
          <ac:spMkLst>
            <pc:docMk/>
            <pc:sldMk cId="4165616860" sldId="275"/>
            <ac:spMk id="2" creationId="{00000000-0000-0000-0000-000000000000}"/>
          </ac:spMkLst>
        </pc:spChg>
      </pc:sldChg>
      <pc:sldChg chg="modSp mod">
        <pc:chgData name="Kasuni Ranasinghe" userId="ad860f31-13d4-4663-af2d-219258eb510b" providerId="ADAL" clId="{8CDE8621-3E57-455A-9927-87C1DEA3A532}" dt="2024-10-20T06:27:43.896" v="67" actId="20577"/>
        <pc:sldMkLst>
          <pc:docMk/>
          <pc:sldMk cId="684814024" sldId="277"/>
        </pc:sldMkLst>
        <pc:spChg chg="mod">
          <ac:chgData name="Kasuni Ranasinghe" userId="ad860f31-13d4-4663-af2d-219258eb510b" providerId="ADAL" clId="{8CDE8621-3E57-455A-9927-87C1DEA3A532}" dt="2024-10-20T06:27:43.896" v="67" actId="20577"/>
          <ac:spMkLst>
            <pc:docMk/>
            <pc:sldMk cId="684814024" sldId="277"/>
            <ac:spMk id="2" creationId="{00000000-0000-0000-0000-000000000000}"/>
          </ac:spMkLst>
        </pc:spChg>
      </pc:sldChg>
      <pc:sldChg chg="modSp mod delCm">
        <pc:chgData name="Kasuni Ranasinghe" userId="ad860f31-13d4-4663-af2d-219258eb510b" providerId="ADAL" clId="{8CDE8621-3E57-455A-9927-87C1DEA3A532}" dt="2024-10-20T06:26:21.972" v="14" actId="20577"/>
        <pc:sldMkLst>
          <pc:docMk/>
          <pc:sldMk cId="457447696" sldId="287"/>
        </pc:sldMkLst>
        <pc:spChg chg="mod">
          <ac:chgData name="Kasuni Ranasinghe" userId="ad860f31-13d4-4663-af2d-219258eb510b" providerId="ADAL" clId="{8CDE8621-3E57-455A-9927-87C1DEA3A532}" dt="2024-10-20T06:26:21.972" v="14" actId="20577"/>
          <ac:spMkLst>
            <pc:docMk/>
            <pc:sldMk cId="457447696" sldId="287"/>
            <ac:spMk id="5" creationId="{00000000-0000-0000-0000-000000000000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5EBA8-65E6-4AFC-BB93-51B3932957B4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FA349-07EF-4087-8CF6-293326188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6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FA349-07EF-4087-8CF6-293326188F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8669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3379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225"/>
            <a:ext cx="10515600" cy="536575"/>
          </a:xfrm>
        </p:spPr>
        <p:txBody>
          <a:bodyPr>
            <a:noAutofit/>
          </a:bodyPr>
          <a:lstStyle>
            <a:lvl1pPr>
              <a:defRPr sz="2400" b="1"/>
            </a:lvl1pPr>
          </a:lstStyle>
          <a:p>
            <a:r>
              <a:rPr lang="en-US" dirty="0"/>
              <a:t>Click to edit Master title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8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541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915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3473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9488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172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36430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81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5602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548744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28A2C-51BE-433A-B619-F68B5A74B1F2}" type="datetimeFigureOut">
              <a:rPr lang="en-SG" smtClean="0"/>
              <a:t>20/10/2024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DCA9F-61FB-448D-9986-708F524BC7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4919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8.jpg"/><Relationship Id="rId6" Type="http://schemas.openxmlformats.org/officeDocument/2006/relationships/image" Target="../media/image1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0.jpg"/><Relationship Id="rId6" Type="http://schemas.openxmlformats.org/officeDocument/2006/relationships/image" Target="../media/image1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eg"/><Relationship Id="rId4" Type="http://schemas.openxmlformats.org/officeDocument/2006/relationships/image" Target="../media/image16.jpg"/><Relationship Id="rId5" Type="http://schemas.openxmlformats.org/officeDocument/2006/relationships/image" Target="../media/image17.png"/><Relationship Id="rId6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80084" y="2733576"/>
            <a:ext cx="5688529" cy="1039262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SDQ - Sandooq (Mobile App)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User Journey Template for Integrating with UAE PASS Authentication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version 1.1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64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0670"/>
            <a:ext cx="10515600" cy="536575"/>
          </a:xfrm>
        </p:spPr>
        <p:txBody>
          <a:bodyPr>
            <a:noAutofit/>
          </a:bodyPr>
          <a:lstStyle/>
          <a:p>
            <a:r>
              <a:rPr lang="en-SG" sz="3600" u="sng" dirty="0"/>
              <a:t>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6046"/>
            <a:ext cx="10515600" cy="4269154"/>
          </a:xfrm>
        </p:spPr>
        <p:txBody>
          <a:bodyPr>
            <a:normAutofit/>
          </a:bodyPr>
          <a:lstStyle/>
          <a:p>
            <a:r>
              <a:rPr lang="en-SG" sz="2400" dirty="0"/>
              <a:t>This template document will guide you through creating your new user journey with UAE PASS.</a:t>
            </a:r>
          </a:p>
          <a:p>
            <a:endParaRPr lang="en-SG" sz="2400" dirty="0"/>
          </a:p>
          <a:p>
            <a:r>
              <a:rPr lang="en-SG" sz="2400" dirty="0"/>
              <a:t>Please use this template to show how you are integrating UAE PASS within your digital channel. </a:t>
            </a:r>
          </a:p>
          <a:p>
            <a:endParaRPr lang="en-SG" sz="2400" dirty="0"/>
          </a:p>
          <a:p>
            <a:r>
              <a:rPr lang="en-SG" sz="2400" dirty="0"/>
              <a:t>Please add English and Arabic version of each scenario  </a:t>
            </a:r>
          </a:p>
          <a:p>
            <a:endParaRPr lang="en-SG" sz="2400" dirty="0"/>
          </a:p>
          <a:p>
            <a:r>
              <a:rPr lang="en-SG" sz="2400" dirty="0"/>
              <a:t>Do submit your user journey in </a:t>
            </a:r>
            <a:r>
              <a:rPr lang="en-SG" sz="2400" b="1" dirty="0"/>
              <a:t>PDF format</a:t>
            </a:r>
            <a:r>
              <a:rPr lang="en-SG" sz="2400" dirty="0"/>
              <a:t>. Submissions that are not in this format will not be processed. </a:t>
            </a:r>
          </a:p>
          <a:p>
            <a:endParaRPr lang="en-SG" sz="2400" dirty="0"/>
          </a:p>
          <a:p>
            <a:endParaRPr lang="en-SG" sz="2400" dirty="0"/>
          </a:p>
          <a:p>
            <a:pPr marL="457200" lvl="1" indent="0">
              <a:buNone/>
            </a:pPr>
            <a:endParaRPr lang="en-SG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3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4677" y="393827"/>
            <a:ext cx="10515600" cy="727781"/>
          </a:xfrm>
        </p:spPr>
        <p:txBody>
          <a:bodyPr/>
          <a:lstStyle/>
          <a:p>
            <a:r>
              <a:rPr lang="en-SG" u="sng" dirty="0"/>
              <a:t>Sign-in with UAE PASS </a:t>
            </a:r>
          </a:p>
        </p:txBody>
      </p:sp>
      <p:sp>
        <p:nvSpPr>
          <p:cNvPr id="6" name="Rectangle 5"/>
          <p:cNvSpPr/>
          <p:nvPr/>
        </p:nvSpPr>
        <p:spPr>
          <a:xfrm>
            <a:off x="734677" y="1420727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7727"/>
          <a:stretch/>
        </p:blipFill>
        <p:spPr>
          <a:xfrm>
            <a:off x="7737231" y="1093296"/>
            <a:ext cx="3788869" cy="25821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8876"/>
          <a:stretch/>
        </p:blipFill>
        <p:spPr>
          <a:xfrm>
            <a:off x="8065410" y="3749405"/>
            <a:ext cx="1547240" cy="28360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876" y="3797398"/>
            <a:ext cx="1456581" cy="2717768"/>
          </a:xfrm>
          <a:prstGeom prst="rect">
            <a:avLst/>
          </a:prstGeom>
        </p:spPr>
      </p:pic>
      <p:pic>
        <p:nvPicPr>
          <p:cNvPr id="11" name="Picture 10" descr="shot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418" y="1570727"/>
            <a:ext cx="1582133" cy="4053341"/>
          </a:xfrm>
          <a:prstGeom prst="rect">
            <a:avLst/>
          </a:prstGeom>
        </p:spPr>
      </p:pic>
      <p:pic>
        <p:nvPicPr>
          <p:cNvPr id="12" name="Picture 11" descr="shot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551" y="1570727"/>
            <a:ext cx="1580803" cy="40533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4677" y="5774068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Welcome and Login screens — “Login with UAE PASS” available on both.</a:t>
            </a:r>
          </a:p>
        </p:txBody>
      </p:sp>
    </p:spTree>
    <p:extLst>
      <p:ext uri="{BB962C8B-B14F-4D97-AF65-F5344CB8AC3E}">
        <p14:creationId xmlns:p14="http://schemas.microsoft.com/office/powerpoint/2010/main" val="117256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0715" y="369638"/>
            <a:ext cx="10515600" cy="727781"/>
          </a:xfrm>
        </p:spPr>
        <p:txBody>
          <a:bodyPr/>
          <a:lstStyle/>
          <a:p>
            <a:r>
              <a:rPr lang="en-SG" u="sng" dirty="0"/>
              <a:t>Sign up with UAE PASS (Authentication) If applicable </a:t>
            </a:r>
          </a:p>
        </p:txBody>
      </p:sp>
      <p:sp>
        <p:nvSpPr>
          <p:cNvPr id="6" name="Rectangle 5"/>
          <p:cNvSpPr/>
          <p:nvPr/>
        </p:nvSpPr>
        <p:spPr>
          <a:xfrm>
            <a:off x="690715" y="1517443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786" y="2096224"/>
            <a:ext cx="2569092" cy="16806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786" y="3842238"/>
            <a:ext cx="2639429" cy="17848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704" y="2096224"/>
            <a:ext cx="1968082" cy="3676377"/>
          </a:xfrm>
          <a:prstGeom prst="rect">
            <a:avLst/>
          </a:prstGeom>
        </p:spPr>
      </p:pic>
      <p:pic>
        <p:nvPicPr>
          <p:cNvPr id="11" name="Picture 10" descr="shot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6790" y="1667443"/>
            <a:ext cx="1582133" cy="4053341"/>
          </a:xfrm>
          <a:prstGeom prst="rect">
            <a:avLst/>
          </a:prstGeom>
        </p:spPr>
      </p:pic>
      <p:pic>
        <p:nvPicPr>
          <p:cNvPr id="12" name="Picture 11" descr="shot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8923" y="1667443"/>
            <a:ext cx="1582133" cy="40533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90715" y="5870784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Sign-up with UAE PASS uses the same “Login with UAE PASS” button on the Welcome/Login screens — new users are auto-registered (see the registration slide).</a:t>
            </a:r>
          </a:p>
        </p:txBody>
      </p:sp>
    </p:spTree>
    <p:extLst>
      <p:ext uri="{BB962C8B-B14F-4D97-AF65-F5344CB8AC3E}">
        <p14:creationId xmlns:p14="http://schemas.microsoft.com/office/powerpoint/2010/main" val="457447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748" y="360639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 Redirection to UAE PASS Login page (WEB)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067DF-6F0E-7349-F903-CABF034CB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91" y="897214"/>
            <a:ext cx="5052807" cy="37594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FA911D-1326-0171-7DF4-73ED770D1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398" y="1201799"/>
            <a:ext cx="6291840" cy="388821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120728" y="2428875"/>
            <a:ext cx="1680622" cy="4166358"/>
            <a:chOff x="8642837" y="1138807"/>
            <a:chExt cx="2066670" cy="4753341"/>
          </a:xfrm>
        </p:grpSpPr>
        <p:pic>
          <p:nvPicPr>
            <p:cNvPr id="8" name="Picture 7" descr="A screenshot of a phone&#10;&#10;Description automatically generated">
              <a:extLst>
                <a:ext uri="{FF2B5EF4-FFF2-40B4-BE49-F238E27FC236}">
                  <a16:creationId xmlns:a16="http://schemas.microsoft.com/office/drawing/2014/main" id="{5F278699-D48E-9E58-55D9-C59A85F3A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2837" y="1138807"/>
              <a:ext cx="2066670" cy="475334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8968154" y="2312377"/>
              <a:ext cx="1582615" cy="439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Sandooq has no web channel (mobile app only; see APP scenario on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266108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748" y="360639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 OR Redirection to UAE PASS Login page (App)</a:t>
            </a:r>
            <a:endParaRPr lang="en-S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95" y="1247774"/>
            <a:ext cx="2252417" cy="4886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870" y="1247774"/>
            <a:ext cx="2252417" cy="488660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02777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79" y="326205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SOP1 scenario (If applicable)</a:t>
            </a:r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2382340" y="120808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ho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147" y="1358088"/>
            <a:ext cx="1580803" cy="4053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2340" y="556142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SOP1: signed-in dashboard — standard app access; no Emirates ID attribute is provided or stored.</a:t>
            </a:r>
          </a:p>
        </p:txBody>
      </p:sp>
    </p:spTree>
    <p:extLst>
      <p:ext uri="{BB962C8B-B14F-4D97-AF65-F5344CB8AC3E}">
        <p14:creationId xmlns:p14="http://schemas.microsoft.com/office/powerpoint/2010/main" val="360118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79" y="370450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SOP2 scenario (If applicable)</a:t>
            </a:r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2382340" y="120808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ho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147" y="1358088"/>
            <a:ext cx="1580803" cy="4053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2340" y="556142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SOP2: same signed-in experience; the verified Emirates ID number is stored as a verified profile attribute.</a:t>
            </a:r>
          </a:p>
        </p:txBody>
      </p:sp>
    </p:spTree>
    <p:extLst>
      <p:ext uri="{BB962C8B-B14F-4D97-AF65-F5344CB8AC3E}">
        <p14:creationId xmlns:p14="http://schemas.microsoft.com/office/powerpoint/2010/main" val="416561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79" y="311457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SOP3 scenario</a:t>
            </a:r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2382340" y="120808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ho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147" y="1358088"/>
            <a:ext cx="1580803" cy="4053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2340" y="556142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SOP3: same signed-in experience; verified attributes (incl. Emirates ID) stored on the profile.</a:t>
            </a:r>
          </a:p>
        </p:txBody>
      </p:sp>
    </p:spTree>
    <p:extLst>
      <p:ext uri="{BB962C8B-B14F-4D97-AF65-F5344CB8AC3E}">
        <p14:creationId xmlns:p14="http://schemas.microsoft.com/office/powerpoint/2010/main" val="29275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203681"/>
            <a:ext cx="10515600" cy="536575"/>
          </a:xfrm>
        </p:spPr>
        <p:txBody>
          <a:bodyPr>
            <a:normAutofit/>
          </a:bodyPr>
          <a:lstStyle/>
          <a:p>
            <a:r>
              <a:rPr lang="en-US" u="sng" dirty="0"/>
              <a:t>Manual linking page 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(if applicable)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6718" y="3488977"/>
            <a:ext cx="4652737" cy="3832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add your prototype into this placeholder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50080"/>
          <a:stretch/>
        </p:blipFill>
        <p:spPr>
          <a:xfrm>
            <a:off x="7632312" y="1798478"/>
            <a:ext cx="4128865" cy="3757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Sandooq uses automatic linking (verified mobile number) + auto-registration; no manual linking page</a:t>
            </a:r>
          </a:p>
        </p:txBody>
      </p:sp>
    </p:spTree>
    <p:extLst>
      <p:ext uri="{BB962C8B-B14F-4D97-AF65-F5344CB8AC3E}">
        <p14:creationId xmlns:p14="http://schemas.microsoft.com/office/powerpoint/2010/main" val="905011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240096"/>
            <a:ext cx="10515600" cy="536575"/>
          </a:xfrm>
        </p:spPr>
        <p:txBody>
          <a:bodyPr>
            <a:normAutofit/>
          </a:bodyPr>
          <a:lstStyle/>
          <a:p>
            <a:r>
              <a:rPr lang="en-US" u="sng" dirty="0"/>
              <a:t>Manual linking (NO) scenario 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(if applicable)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6718" y="3488977"/>
            <a:ext cx="4652737" cy="3832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add your prototype into this placeholder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111958" y="281781"/>
            <a:ext cx="2996309" cy="2726571"/>
            <a:chOff x="8111958" y="281781"/>
            <a:chExt cx="2996309" cy="27265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b="50080"/>
            <a:stretch/>
          </p:blipFill>
          <p:spPr>
            <a:xfrm>
              <a:off x="8111958" y="281781"/>
              <a:ext cx="2996309" cy="2726571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9576245" y="1608667"/>
              <a:ext cx="786955" cy="33866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438" y="2309897"/>
            <a:ext cx="3637524" cy="39935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no manual linking flow</a:t>
            </a:r>
          </a:p>
        </p:txBody>
      </p:sp>
    </p:spTree>
    <p:extLst>
      <p:ext uri="{BB962C8B-B14F-4D97-AF65-F5344CB8AC3E}">
        <p14:creationId xmlns:p14="http://schemas.microsoft.com/office/powerpoint/2010/main" val="410788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395410"/>
            <a:ext cx="10515600" cy="536575"/>
          </a:xfrm>
        </p:spPr>
        <p:txBody>
          <a:bodyPr>
            <a:normAutofit/>
          </a:bodyPr>
          <a:lstStyle/>
          <a:p>
            <a:r>
              <a:rPr lang="en-US" u="sng" dirty="0"/>
              <a:t>Manual linking (YES) scenario </a:t>
            </a:r>
            <a:r>
              <a:rPr lang="en-SG" sz="2000" dirty="0">
                <a:solidFill>
                  <a:schemeClr val="bg1">
                    <a:lumMod val="50000"/>
                  </a:schemeClr>
                </a:solidFill>
              </a:rPr>
              <a:t>(if applicable)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6718" y="3488977"/>
            <a:ext cx="4652737" cy="3832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add your prototype into this placeholder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954170" y="471968"/>
            <a:ext cx="2996309" cy="2726571"/>
            <a:chOff x="7954170" y="471968"/>
            <a:chExt cx="2996309" cy="27265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b="50080"/>
            <a:stretch/>
          </p:blipFill>
          <p:spPr>
            <a:xfrm>
              <a:off x="7954170" y="471968"/>
              <a:ext cx="2996309" cy="2726571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8693371" y="1795585"/>
              <a:ext cx="786955" cy="33866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884" y="2572711"/>
            <a:ext cx="4172754" cy="37043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no manual linking flow</a:t>
            </a:r>
          </a:p>
        </p:txBody>
      </p:sp>
    </p:spTree>
    <p:extLst>
      <p:ext uri="{BB962C8B-B14F-4D97-AF65-F5344CB8AC3E}">
        <p14:creationId xmlns:p14="http://schemas.microsoft.com/office/powerpoint/2010/main" val="3382915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355702"/>
            <a:ext cx="10515600" cy="536575"/>
          </a:xfrm>
        </p:spPr>
        <p:txBody>
          <a:bodyPr>
            <a:normAutofit/>
          </a:bodyPr>
          <a:lstStyle/>
          <a:p>
            <a:r>
              <a:rPr lang="en-US" u="sng" dirty="0"/>
              <a:t>Only registration/Sign up Scenario (If applicable)</a:t>
            </a:r>
            <a:endParaRPr lang="en-SG" u="sng" dirty="0"/>
          </a:p>
        </p:txBody>
      </p:sp>
      <p:sp>
        <p:nvSpPr>
          <p:cNvPr id="6" name="Rectangle 5"/>
          <p:cNvSpPr/>
          <p:nvPr/>
        </p:nvSpPr>
        <p:spPr>
          <a:xfrm>
            <a:off x="2306140" y="137318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hot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215" y="1523188"/>
            <a:ext cx="1582133" cy="4053341"/>
          </a:xfrm>
          <a:prstGeom prst="rect">
            <a:avLst/>
          </a:prstGeom>
        </p:spPr>
      </p:pic>
      <p:pic>
        <p:nvPicPr>
          <p:cNvPr id="8" name="Picture 7" descr="shot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348" y="1523188"/>
            <a:ext cx="1582133" cy="40533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6140" y="572652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New accounts are auto-registered with the profile pre-populated from UAE PASS attributes (name, email, mobile); UAE PASS-sourced fields are locked.</a:t>
            </a:r>
          </a:p>
        </p:txBody>
      </p:sp>
    </p:spTree>
    <p:extLst>
      <p:ext uri="{BB962C8B-B14F-4D97-AF65-F5344CB8AC3E}">
        <p14:creationId xmlns:p14="http://schemas.microsoft.com/office/powerpoint/2010/main" val="263311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98649"/>
            <a:ext cx="10515600" cy="536575"/>
          </a:xfrm>
        </p:spPr>
        <p:txBody>
          <a:bodyPr>
            <a:normAutofit fontScale="90000"/>
          </a:bodyPr>
          <a:lstStyle/>
          <a:p>
            <a:r>
              <a:rPr lang="en-SG" u="sng" dirty="0"/>
              <a:t>Error Handling</a:t>
            </a:r>
            <a:br>
              <a:rPr lang="en-SG" u="sng" dirty="0"/>
            </a:br>
            <a:r>
              <a:rPr lang="en-US" u="sng" dirty="0"/>
              <a:t>O</a:t>
            </a:r>
            <a:r>
              <a:rPr lang="en-US"/>
              <a:t>nly </a:t>
            </a:r>
            <a:r>
              <a:rPr lang="en-US" dirty="0"/>
              <a:t>existing users error message</a:t>
            </a:r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6718" y="3488977"/>
            <a:ext cx="4652737" cy="3832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add your prototype into this placeholder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8204688" y="2011649"/>
            <a:ext cx="2684585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en-US" dirty="0"/>
              <a:t>This service is only for registered users, please contact &lt;SP Name&gt; in order to access the services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8204688" y="3872179"/>
            <a:ext cx="268458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 fontAlgn="ctr"/>
            <a:r>
              <a:rPr lang="ar-AE" dirty="0"/>
              <a:t>هذه الخدمة مخصصة فقط للمستخدمين المسجلين، يرجى التواصل مع &lt;اسم الجهة&gt; لتتمكن من الوصول إلى الخدمات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new users are auto-registered; the service is not restricted to existing users</a:t>
            </a:r>
          </a:p>
        </p:txBody>
      </p:sp>
    </p:spTree>
    <p:extLst>
      <p:ext uri="{BB962C8B-B14F-4D97-AF65-F5344CB8AC3E}">
        <p14:creationId xmlns:p14="http://schemas.microsoft.com/office/powerpoint/2010/main" val="684814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39656"/>
            <a:ext cx="10515600" cy="536575"/>
          </a:xfrm>
        </p:spPr>
        <p:txBody>
          <a:bodyPr>
            <a:normAutofit fontScale="90000"/>
          </a:bodyPr>
          <a:lstStyle/>
          <a:p>
            <a:r>
              <a:rPr lang="en-SG" u="sng" dirty="0"/>
              <a:t>Error Handling</a:t>
            </a:r>
            <a:br>
              <a:rPr lang="en-SG" u="sng" dirty="0"/>
            </a:br>
            <a:r>
              <a:rPr lang="en-SG" dirty="0"/>
              <a:t>Unverified user restriction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6718" y="3488977"/>
            <a:ext cx="4652737" cy="38320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add your prototype into this placeholder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8063135" y="1563855"/>
            <a:ext cx="2637692" cy="230832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__Roboto_a48f64"/>
              </a:rPr>
              <a:t>You are not eligible to access this service. Your account is either not upgraded or you have a visitor account. Please contact &lt;SP Name&gt; to access the services.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63135" y="4072989"/>
            <a:ext cx="2637692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ar-AE" dirty="0">
                <a:latin typeface="__Roboto_a48f64"/>
              </a:rPr>
              <a:t>أنت غير مؤهل للوصول إلى هذه الخدمة. إما أن حسابك لم تتم ترقيته أو لديك حساب زائر. يرجى الاتصال بـ &lt;اسم الجهة&gt; لتتمكن من الوصول إلى الخدمة.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00000" y="3000000"/>
            <a:ext cx="98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C0392B"/>
                </a:solidFill>
              </a:rPr>
              <a:t>NOT APPLICABLE - SOP1 (unverified) accounts are permitted with standard app access</a:t>
            </a:r>
          </a:p>
        </p:txBody>
      </p:sp>
    </p:spTree>
    <p:extLst>
      <p:ext uri="{BB962C8B-B14F-4D97-AF65-F5344CB8AC3E}">
        <p14:creationId xmlns:p14="http://schemas.microsoft.com/office/powerpoint/2010/main" val="151790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69151"/>
            <a:ext cx="10515600" cy="536575"/>
          </a:xfrm>
        </p:spPr>
        <p:txBody>
          <a:bodyPr>
            <a:normAutofit fontScale="90000"/>
          </a:bodyPr>
          <a:lstStyle/>
          <a:p>
            <a:r>
              <a:rPr lang="en-SG" u="sng" dirty="0"/>
              <a:t>Error Handling</a:t>
            </a:r>
            <a:br>
              <a:rPr lang="en-SG" u="sng" dirty="0"/>
            </a:br>
            <a:r>
              <a:rPr lang="en-US" dirty="0"/>
              <a:t>Something went wrong during the login</a:t>
            </a:r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25506" y="2182643"/>
            <a:ext cx="352864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__Roboto_a48f64"/>
              </a:rPr>
              <a:t>Something went wrong during the login, please try again later!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25507" y="3636559"/>
            <a:ext cx="352864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 rtl="1" fontAlgn="ctr"/>
            <a:r>
              <a:rPr lang="ar-AE" dirty="0"/>
              <a:t>حدث خطأ ما أثناء تسجيل الدخول، يرجى المحاولة مرة أخرى لاحقًا!</a:t>
            </a:r>
          </a:p>
        </p:txBody>
      </p:sp>
      <p:pic>
        <p:nvPicPr>
          <p:cNvPr id="9" name="Picture 8" descr="shot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86" y="1453908"/>
            <a:ext cx="1580803" cy="40533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4879" y="565724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The mandated message (right) is shown as an in-app alert over the Login screen.</a:t>
            </a:r>
          </a:p>
        </p:txBody>
      </p:sp>
    </p:spTree>
    <p:extLst>
      <p:ext uri="{BB962C8B-B14F-4D97-AF65-F5344CB8AC3E}">
        <p14:creationId xmlns:p14="http://schemas.microsoft.com/office/powerpoint/2010/main" val="1173937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10158"/>
            <a:ext cx="10515600" cy="536575"/>
          </a:xfrm>
        </p:spPr>
        <p:txBody>
          <a:bodyPr>
            <a:normAutofit fontScale="90000"/>
          </a:bodyPr>
          <a:lstStyle/>
          <a:p>
            <a:r>
              <a:rPr lang="en-SG" u="sng" dirty="0"/>
              <a:t>Error Handling</a:t>
            </a:r>
            <a:br>
              <a:rPr lang="en-SG" u="sng" dirty="0"/>
            </a:br>
            <a:r>
              <a:rPr lang="en-US" dirty="0"/>
              <a:t>User cancel scenario 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879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85455" y="2312350"/>
            <a:ext cx="264687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latin typeface="__Roboto_a48f64"/>
              </a:rPr>
              <a:t>User cancelled the login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485455" y="3304311"/>
            <a:ext cx="264687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ar-AE" dirty="0">
                <a:latin typeface="__Roboto_a48f64"/>
              </a:rPr>
              <a:t>قام المستخدم بإلغاء تسجيل الدخول</a:t>
            </a:r>
            <a:endParaRPr lang="en-US" dirty="0"/>
          </a:p>
        </p:txBody>
      </p:sp>
      <p:pic>
        <p:nvPicPr>
          <p:cNvPr id="7" name="Picture 6" descr="shot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021" y="1453908"/>
            <a:ext cx="1582133" cy="4053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879" y="565724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On cancel the user is returned to the Welcome screen; no error is shown.</a:t>
            </a:r>
          </a:p>
        </p:txBody>
      </p:sp>
    </p:spTree>
    <p:extLst>
      <p:ext uri="{BB962C8B-B14F-4D97-AF65-F5344CB8AC3E}">
        <p14:creationId xmlns:p14="http://schemas.microsoft.com/office/powerpoint/2010/main" val="2765272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83901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Logout scenario </a:t>
            </a:r>
          </a:p>
        </p:txBody>
      </p:sp>
      <p:sp>
        <p:nvSpPr>
          <p:cNvPr id="6" name="Rectangle 5"/>
          <p:cNvSpPr/>
          <p:nvPr/>
        </p:nvSpPr>
        <p:spPr>
          <a:xfrm>
            <a:off x="2374470" y="1303908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shot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77" y="1453908"/>
            <a:ext cx="1580803" cy="4053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74470" y="5657249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Menu → Logout clears the Sandooq session; the next sign-in requires UAE PASS authentication again.</a:t>
            </a:r>
          </a:p>
        </p:txBody>
      </p:sp>
    </p:spTree>
    <p:extLst>
      <p:ext uri="{BB962C8B-B14F-4D97-AF65-F5344CB8AC3E}">
        <p14:creationId xmlns:p14="http://schemas.microsoft.com/office/powerpoint/2010/main" val="1174634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79" y="424907"/>
            <a:ext cx="10515600" cy="536575"/>
          </a:xfrm>
        </p:spPr>
        <p:txBody>
          <a:bodyPr>
            <a:normAutofit/>
          </a:bodyPr>
          <a:lstStyle/>
          <a:p>
            <a:r>
              <a:rPr lang="en-SG" u="sng" dirty="0"/>
              <a:t>APP to WEB scenario </a:t>
            </a:r>
            <a:r>
              <a:rPr lang="en-SG" sz="1800" dirty="0">
                <a:solidFill>
                  <a:schemeClr val="bg1">
                    <a:lumMod val="50000"/>
                  </a:schemeClr>
                </a:solidFill>
              </a:rPr>
              <a:t>(if mobile integration) </a:t>
            </a:r>
          </a:p>
        </p:txBody>
      </p:sp>
      <p:sp>
        <p:nvSpPr>
          <p:cNvPr id="6" name="Rectangle 5"/>
          <p:cNvSpPr/>
          <p:nvPr/>
        </p:nvSpPr>
        <p:spPr>
          <a:xfrm>
            <a:off x="547678" y="1346811"/>
            <a:ext cx="6636417" cy="47533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346" y="306374"/>
            <a:ext cx="1767840" cy="392853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34FAEA-B4BB-9D5A-CC10-A90254D19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562" y="1694233"/>
            <a:ext cx="1763972" cy="39199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400" y="3123934"/>
            <a:ext cx="1701777" cy="353906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Picture 9" descr="shot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4820" y="1496811"/>
            <a:ext cx="1582133" cy="40533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7678" y="5700152"/>
            <a:ext cx="6636417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403A30"/>
                </a:solidFill>
              </a:rPr>
              <a:t>Tapping “Login with UAE PASS” opens the system browser / UAE PASS app (stock flow, right), then control returns to the app.</a:t>
            </a:r>
          </a:p>
        </p:txBody>
      </p:sp>
    </p:spTree>
    <p:extLst>
      <p:ext uri="{BB962C8B-B14F-4D97-AF65-F5344CB8AC3E}">
        <p14:creationId xmlns:p14="http://schemas.microsoft.com/office/powerpoint/2010/main" val="7212277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449</Words>
  <Application>Microsoft Office PowerPoint</Application>
  <PresentationFormat>Widescreen</PresentationFormat>
  <Paragraphs>53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__Roboto_a48f64</vt:lpstr>
      <vt:lpstr>Arial</vt:lpstr>
      <vt:lpstr>Calibri</vt:lpstr>
      <vt:lpstr>Calibri Light</vt:lpstr>
      <vt:lpstr>Trebuchet MS</vt:lpstr>
      <vt:lpstr>1_Office Theme</vt:lpstr>
      <vt:lpstr>PowerPoint Presentation</vt:lpstr>
      <vt:lpstr>Instructions</vt:lpstr>
      <vt:lpstr>Sign-in with UAE PASS </vt:lpstr>
      <vt:lpstr>Sign up with UAE PASS (Authentication) If applicable </vt:lpstr>
      <vt:lpstr> Redirection to UAE PASS Login page (WEB)</vt:lpstr>
      <vt:lpstr> OR Redirection to UAE PASS Login page (App)</vt:lpstr>
      <vt:lpstr>SOP1 scenario (If applicable)</vt:lpstr>
      <vt:lpstr>SOP2 scenario (If applicable)</vt:lpstr>
      <vt:lpstr>SOP3 scenario</vt:lpstr>
      <vt:lpstr>Manual linking page (if applicable)</vt:lpstr>
      <vt:lpstr>Manual linking (NO) scenario (if applicable)</vt:lpstr>
      <vt:lpstr>Manual linking (YES) scenario (if applicable)</vt:lpstr>
      <vt:lpstr>Only registration/Sign up Scenario (If applicable)</vt:lpstr>
      <vt:lpstr>Error Handling Only existing users error message</vt:lpstr>
      <vt:lpstr>Error Handling Unverified user restriction </vt:lpstr>
      <vt:lpstr>Error Handling Something went wrong during the login</vt:lpstr>
      <vt:lpstr>Error Handling User cancel scenario </vt:lpstr>
      <vt:lpstr>Logout scenario </vt:lpstr>
      <vt:lpstr>APP to WEB scenario (if mobile integration)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Lim</dc:creator>
  <cp:lastModifiedBy>Kasuni Ranasinghe</cp:lastModifiedBy>
  <cp:revision>22</cp:revision>
  <dcterms:created xsi:type="dcterms:W3CDTF">2022-11-03T06:58:41Z</dcterms:created>
  <dcterms:modified xsi:type="dcterms:W3CDTF">2024-10-20T06:27:48Z</dcterms:modified>
</cp:coreProperties>
</file>